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6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632"/>
  </p:normalViewPr>
  <p:slideViewPr>
    <p:cSldViewPr snapToGrid="0" snapToObjects="1">
      <p:cViewPr varScale="1">
        <p:scale>
          <a:sx n="65" d="100"/>
          <a:sy n="65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42AB8-0F04-064B-89A4-BE41B814CD9D}" type="datetimeFigureOut">
              <a:rPr kumimoji="1" lang="zh-CN" altLang="en-US" smtClean="0"/>
              <a:t>17/7/11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35B0-4386-324D-9706-B8153923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630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0446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570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835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17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339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112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7795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1094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646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986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391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63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72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172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08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375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37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5B0-4386-324D-9706-B8153923D20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929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C8C-EF4B-1A47-B482-B38FCABABD21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189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1630-6452-9240-BF75-9CF5EDCC9BD9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75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4390-DAFE-4645-BE1D-7EDF99565AD6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38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D09E-6012-6E4E-9D30-009F9654720A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25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0027-C3EF-DB4C-AE9F-AC83E5E212B4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4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D8DB-4647-8747-8C0F-8D520DECB639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13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76E9-0273-284C-847D-3F874DF472C4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466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817D-AF84-9946-A2BD-759E65FB7021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44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5DD7-F7F3-5446-8168-427D48E4B396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249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1A56-4851-4046-9703-7E8242810FBB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44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5B4D-96A8-1842-BCBD-B8DCB1BC994E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77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50DF-3027-6B4E-9962-5CC1594F8109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1FBE-6885-1048-87F1-594F1465F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0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unqiyang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tiff"/><Relationship Id="rId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hyperlink" Target="https://github.com/hitvoice/DrQ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kumimoji="1" lang="zh-CN" altLang="en-US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kumimoji="1" lang="zh-CN" altLang="en-US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Machine</a:t>
            </a:r>
            <a:r>
              <a:rPr kumimoji="1" lang="zh-CN" altLang="en-US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Reading</a:t>
            </a:r>
            <a:r>
              <a:rPr kumimoji="1" lang="zh-CN" altLang="en-US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54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Comprehension</a:t>
            </a:r>
            <a:endParaRPr kumimoji="1" lang="zh-CN" altLang="en-US" sz="5400"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Runqi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Yang</a:t>
            </a:r>
          </a:p>
          <a:p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  <a:hlinkClick r:id="rId2"/>
              </a:rPr>
              <a:t>runqiyang@gmail.com</a:t>
            </a:r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700" y="5178021"/>
            <a:ext cx="2495550" cy="1679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350" y="292100"/>
            <a:ext cx="3497850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Case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study: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AoA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Reader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413672"/>
            <a:ext cx="7550150" cy="49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SQuAD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701075"/>
                <a:ext cx="6032501" cy="4185884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“ImageNet</a:t>
                </a:r>
                <a:r>
                  <a:rPr kumimoji="1" lang="zh-CN" alt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in</a:t>
                </a:r>
                <a:r>
                  <a:rPr kumimoji="1" lang="zh-CN" alt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NLP”</a:t>
                </a:r>
              </a:p>
              <a:p>
                <a:pPr lvl="1"/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Hidden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test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set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with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leaderboard</a:t>
                </a:r>
              </a:p>
              <a:p>
                <a:pPr lvl="1"/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From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>
                    <a:latin typeface="Calibri" charset="0"/>
                    <a:ea typeface="Calibri" charset="0"/>
                    <a:cs typeface="Calibri" charset="0"/>
                  </a:rPr>
                  <a:t>W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ikipedia,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human</a:t>
                </a:r>
                <a:r>
                  <a:rPr kumimoji="1" lang="en-US" altLang="zh-CN" dirty="0">
                    <a:latin typeface="Calibri" charset="0"/>
                    <a:ea typeface="Calibri" charset="0"/>
                    <a:cs typeface="Calibri" charset="0"/>
                  </a:rPr>
                  <a:t>-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labeled</a:t>
                </a:r>
              </a:p>
              <a:p>
                <a:pPr lvl="1"/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Human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generated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question,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continuous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span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as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the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answer</a:t>
                </a:r>
              </a:p>
              <a:p>
                <a:r>
                  <a:rPr kumimoji="1" lang="en-US" altLang="zh-CN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Evaluation:</a:t>
                </a:r>
                <a:r>
                  <a:rPr kumimoji="1" lang="zh-CN" alt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EM</a:t>
                </a:r>
                <a:r>
                  <a:rPr kumimoji="1" lang="zh-CN" alt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&amp;</a:t>
                </a:r>
                <a:r>
                  <a:rPr kumimoji="1" lang="zh-CN" alt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F1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</m:oMath>
                </a14:m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answers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in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dev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&amp;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test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set</a:t>
                </a:r>
              </a:p>
              <a:p>
                <a:pPr lvl="1"/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Human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performance: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pt-BR" altLang="zh-CN" dirty="0" smtClean="0">
                    <a:latin typeface="Calibri" charset="0"/>
                    <a:ea typeface="Calibri" charset="0"/>
                    <a:cs typeface="Calibri" charset="0"/>
                  </a:rPr>
                  <a:t>EM 82%</a:t>
                </a:r>
                <a:r>
                  <a:rPr kumimoji="1"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,</a:t>
                </a:r>
                <a:r>
                  <a:rPr kumimoji="1" lang="zh-CN" alt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kumimoji="1" lang="pt-BR" altLang="zh-CN" dirty="0" smtClean="0">
                    <a:latin typeface="Calibri" charset="0"/>
                    <a:ea typeface="Calibri" charset="0"/>
                    <a:cs typeface="Calibri" charset="0"/>
                  </a:rPr>
                  <a:t>F1 91%</a:t>
                </a:r>
                <a:endParaRPr kumimoji="1" lang="en-US" altLang="zh-CN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kumimoji="1" lang="en-US" altLang="zh-CN" b="1" dirty="0" smtClean="0">
                  <a:solidFill>
                    <a:schemeClr val="accent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lvl="1"/>
                <a:endParaRPr kumimoji="1" lang="en-US" altLang="zh-CN" b="1" dirty="0" smtClean="0">
                  <a:solidFill>
                    <a:schemeClr val="accent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lvl="1"/>
                <a:endParaRPr kumimoji="1" lang="en-US" altLang="zh-CN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kumimoji="1" lang="en-US" altLang="zh-CN" dirty="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701075"/>
                <a:ext cx="6032501" cy="4185884"/>
              </a:xfrm>
              <a:blipFill rotWithShape="0">
                <a:blip r:embed="rId3"/>
                <a:stretch>
                  <a:fillRect l="-1818" t="-2329" r="-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161" y="5886959"/>
            <a:ext cx="878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solidFill>
                  <a:schemeClr val="bg2">
                    <a:lumMod val="50000"/>
                  </a:schemeClr>
                </a:solidFill>
              </a:rPr>
              <a:t>Rajpurkar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, Pranav, et al. "Squad: 100,000+ questions for machine comprehension of text." 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</a:rPr>
              <a:t>(2016).</a:t>
            </a:r>
            <a:endParaRPr kumimoji="1" lang="zh-CN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0" y="1193423"/>
            <a:ext cx="3626208" cy="46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Case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study: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BiDAF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52465"/>
            <a:ext cx="8331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MS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MACRO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01075"/>
            <a:ext cx="6032501" cy="4185884"/>
          </a:xfrm>
        </p:spPr>
        <p:txBody>
          <a:bodyPr>
            <a:normAutofit/>
          </a:bodyPr>
          <a:lstStyle/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More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diverse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passages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100K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queries,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same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as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SQuAD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#documents: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200K+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vs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536</a:t>
            </a: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Natural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QA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Questions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user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log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Answers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limited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span</a:t>
            </a: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Evaluation: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Rouge-L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Bleu-1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human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performace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47,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46</a:t>
            </a:r>
          </a:p>
          <a:p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161" y="5886959"/>
            <a:ext cx="9164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</a:rPr>
              <a:t>Nguyen, Tri, et al. "MS MACRO: A human generated machine reading comprehension dataset." (2016).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12" y="1950684"/>
            <a:ext cx="6223738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Case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study: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DrQA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0" y="1689100"/>
            <a:ext cx="83693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Case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study: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DrQA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-Retriever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535591"/>
            <a:ext cx="10414000" cy="4185884"/>
          </a:xfrm>
        </p:spPr>
        <p:txBody>
          <a:bodyPr>
            <a:normAutofit/>
          </a:bodyPr>
          <a:lstStyle/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Baseline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Wikipedia Search API: TF-IDF weighted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BOW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vectors</a:t>
            </a: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Improvement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Hashed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Bigram</a:t>
            </a:r>
          </a:p>
          <a:p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Case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study: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DrQA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-Reader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(1)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3523"/>
            <a:ext cx="10414000" cy="4185884"/>
          </a:xfrm>
        </p:spPr>
        <p:txBody>
          <a:bodyPr>
            <a:normAutofit/>
          </a:bodyPr>
          <a:lstStyle/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Paragraph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Embedding</a:t>
            </a:r>
          </a:p>
          <a:p>
            <a:pPr lvl="1"/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GloVe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ectors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exact</a:t>
            </a:r>
            <a:r>
              <a:rPr kumimoji="1" lang="zh-CN" alt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match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POS,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NER,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normalized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TF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aligned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question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embedding: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project-dot-</a:t>
            </a:r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softmax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-weighted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average</a:t>
            </a: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Paragraph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Encoding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3-layer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BiLSTM</a:t>
            </a:r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Question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Encoding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3-layer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BiLSTM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+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attention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pooling</a:t>
            </a:r>
          </a:p>
          <a:p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Case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study: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DrQA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-Reader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(2)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3523"/>
            <a:ext cx="10414000" cy="4185884"/>
          </a:xfrm>
        </p:spPr>
        <p:txBody>
          <a:bodyPr>
            <a:normAutofit/>
          </a:bodyPr>
          <a:lstStyle/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Answer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Prediction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bilinear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score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1" lang="en-US" altLang="zh-CN" dirty="0" err="1">
                <a:latin typeface="Calibri" charset="0"/>
                <a:ea typeface="Calibri" charset="0"/>
                <a:cs typeface="Calibri" charset="0"/>
              </a:rPr>
              <a:t>unnormalized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exponential):</a:t>
            </a:r>
          </a:p>
          <a:p>
            <a:pPr lvl="1"/>
            <a:endParaRPr kumimoji="1" lang="en-US" altLang="zh-CN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find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answer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span:</a:t>
            </a:r>
          </a:p>
          <a:p>
            <a:pPr lvl="1"/>
            <a:endParaRPr kumimoji="1" lang="en-US" altLang="zh-CN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kumimoji="1" lang="en-US" altLang="zh-CN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take </a:t>
            </a:r>
            <a:r>
              <a:rPr kumimoji="1" lang="en-US" altLang="zh-CN" dirty="0" err="1">
                <a:latin typeface="Calibri" charset="0"/>
                <a:ea typeface="Calibri" charset="0"/>
                <a:cs typeface="Calibri" charset="0"/>
              </a:rPr>
              <a:t>argmax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 over all considered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paragraph 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spans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final 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prediction.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50" y="2286200"/>
            <a:ext cx="28702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450" y="3680543"/>
            <a:ext cx="3079750" cy="476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900" y="4175774"/>
            <a:ext cx="2246117" cy="2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Implementation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of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DrQA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237" y="1399497"/>
            <a:ext cx="7882913" cy="474498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9048"/>
          <a:stretch/>
        </p:blipFill>
        <p:spPr>
          <a:xfrm>
            <a:off x="8439150" y="2396051"/>
            <a:ext cx="3638550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39150" y="4435383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hlinkClick r:id="rId6"/>
              </a:rPr>
              <a:t>https://</a:t>
            </a:r>
            <a:r>
              <a:rPr kumimoji="1" lang="en-US" altLang="zh-CN" dirty="0" err="1" smtClean="0">
                <a:hlinkClick r:id="rId6"/>
              </a:rPr>
              <a:t>github.com</a:t>
            </a:r>
            <a:r>
              <a:rPr kumimoji="1" lang="en-US" altLang="zh-CN" dirty="0" smtClean="0">
                <a:hlinkClick r:id="rId6"/>
              </a:rPr>
              <a:t>/</a:t>
            </a:r>
            <a:r>
              <a:rPr kumimoji="1" lang="en-US" altLang="zh-CN" dirty="0" err="1" smtClean="0">
                <a:hlinkClick r:id="rId6"/>
              </a:rPr>
              <a:t>hitvoice</a:t>
            </a:r>
            <a:r>
              <a:rPr kumimoji="1" lang="en-US" altLang="zh-CN" dirty="0" smtClean="0">
                <a:hlinkClick r:id="rId6"/>
              </a:rPr>
              <a:t>/</a:t>
            </a:r>
            <a:r>
              <a:rPr kumimoji="1" lang="en-US" altLang="zh-CN" dirty="0" err="1" smtClean="0">
                <a:hlinkClick r:id="rId6"/>
              </a:rPr>
              <a:t>DrQA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6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Reference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57324"/>
            <a:ext cx="10515600" cy="488551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Weston, Jason, et al. "Towards 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ai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-complete question answering: A set of prerequisite toy tasks." </a:t>
            </a:r>
            <a:r>
              <a:rPr lang="en-US" altLang="zh-CN" sz="2000" i="1" dirty="0" err="1" smtClean="0">
                <a:latin typeface="Calibri" charset="0"/>
                <a:ea typeface="Calibri" charset="0"/>
                <a:cs typeface="Calibri" charset="0"/>
              </a:rPr>
              <a:t>arXiv</a:t>
            </a:r>
            <a:r>
              <a:rPr lang="en-US" altLang="zh-CN" sz="2000" i="1" dirty="0" smtClean="0">
                <a:latin typeface="Calibri" charset="0"/>
                <a:ea typeface="Calibri" charset="0"/>
                <a:cs typeface="Calibri" charset="0"/>
              </a:rPr>
              <a:t> preprint arXiv:1502.05698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 (2015).</a:t>
            </a:r>
          </a:p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Hermann, Karl Moritz, et al. "Teaching machines to read and comprehend." Advances in Neural Information Processing Systems. 2015.</a:t>
            </a:r>
          </a:p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Hill, Felix, et al. "The Goldilocks Principle: Reading Children's Books with Explicit Memory Representations." 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arXiv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preprint arXiv:1511.02301(2015).</a:t>
            </a:r>
          </a:p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Nguyen, Tri, et al. "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marco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: A human generated machine reading comprehension dataset." 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arXiv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preprint arXiv:1611.09268 (2016).</a:t>
            </a:r>
          </a:p>
          <a:p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Rajpurkar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, Pranav, et al. "Squad: 100,000+ questions for machine comprehension of text." 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arXiv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preprint arXiv:1606.05250 (2016). </a:t>
            </a:r>
          </a:p>
          <a:p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Sukhbaatar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Sainbayar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, Jason Weston, and Rob Fergus. "End-to-end memory networks." Advances in neural information processing systems. 2015.</a:t>
            </a:r>
          </a:p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Cui, 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Yiming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, et al. "Attention-over-attention neural networks for reading comprehension." 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arXiv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preprint arXiv:1607.04423 (2016).</a:t>
            </a:r>
          </a:p>
          <a:p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Seo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Minjoon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, et al. "Bidirectional attention flow for machine comprehension." 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arXiv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preprint arXiv:1611.01603 (2016).</a:t>
            </a:r>
          </a:p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Chen, 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Danqi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, et al. "Reading Wikipedia to Answer Open-Domain Questions." </a:t>
            </a:r>
            <a:r>
              <a:rPr lang="en-US" altLang="zh-CN" sz="2000" dirty="0" err="1" smtClean="0">
                <a:latin typeface="Calibri" charset="0"/>
                <a:ea typeface="Calibri" charset="0"/>
                <a:cs typeface="Calibri" charset="0"/>
              </a:rPr>
              <a:t>arXiv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preprint arXiv:1704.00051 (2017).</a:t>
            </a:r>
          </a:p>
          <a:p>
            <a:endParaRPr lang="en-US" altLang="zh-CN" sz="2000" dirty="0" smtClean="0">
              <a:latin typeface="Calibri" charset="0"/>
              <a:ea typeface="Calibri" charset="0"/>
              <a:cs typeface="Calibri" charset="0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What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is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reading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comprehension?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5758"/>
            <a:ext cx="5435600" cy="1659527"/>
          </a:xfrm>
        </p:spPr>
        <p:txBody>
          <a:bodyPr/>
          <a:lstStyle/>
          <a:p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Provided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or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more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pieces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evidence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give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answer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question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.</a:t>
            </a:r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endParaRPr kumimoji="1"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1294692"/>
            <a:ext cx="4902200" cy="513458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Difference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from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other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QA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settings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154719"/>
            <a:ext cx="9982200" cy="3026881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General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QA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everything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rules/templates,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knowledge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bases/dictionaries,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raw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text,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...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 </a:t>
            </a:r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endParaRPr kumimoji="1" lang="en-US" altLang="zh-CN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Reading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comprehension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single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knowledge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source</a:t>
            </a:r>
          </a:p>
          <a:p>
            <a:pPr lvl="1"/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forces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the model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“comprehend”</a:t>
            </a:r>
          </a:p>
          <a:p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Phases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18962"/>
            <a:ext cx="11201400" cy="4423881"/>
          </a:xfrm>
        </p:spPr>
        <p:txBody>
          <a:bodyPr>
            <a:normAutofit/>
          </a:bodyPr>
          <a:lstStyle/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Small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real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data/large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synthetic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data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bAbI,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...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Case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study: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MemNN</a:t>
            </a:r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Cloze-style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Reading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Comprehension</a:t>
            </a:r>
            <a:r>
              <a:rPr kumimoji="1" lang="en-US" altLang="zh-CN" b="1" dirty="0" smtClean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CNN/Daily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Mail,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CBT,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...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Case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study: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AoA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Reader</a:t>
            </a:r>
          </a:p>
          <a:p>
            <a:r>
              <a:rPr kumimoji="1" lang="en-US" altLang="zh-CN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Single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evidence,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continuous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span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answer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SQuAD,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...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Case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study: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BiDAF</a:t>
            </a:r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Multi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evidence,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restriction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answers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MACRO,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Trivia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QA,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...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Case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study: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err="1" smtClean="0">
                <a:latin typeface="Calibri" charset="0"/>
                <a:ea typeface="Calibri" charset="0"/>
                <a:cs typeface="Calibri" charset="0"/>
              </a:rPr>
              <a:t>DrQA</a:t>
            </a:r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bAbI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Dataset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935770"/>
            <a:ext cx="5441950" cy="3750781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Synthetic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data</a:t>
            </a: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20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tasks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Single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Supporting Fact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Two Supporting Facts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Counting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Simple Negation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Time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Reasoning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......</a:t>
            </a:r>
          </a:p>
          <a:p>
            <a:pPr lvl="1"/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50" y="2401715"/>
            <a:ext cx="4330700" cy="234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161" y="5886959"/>
            <a:ext cx="9265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Weston, Jason, et al. "Towards 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</a:rPr>
              <a:t>AI-complete 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question answering: A set of prerequisite toy tasks." </a:t>
            </a:r>
            <a:r>
              <a:rPr lang="en-US" altLang="zh-CN" sz="16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2015).</a:t>
            </a:r>
            <a:endParaRPr kumimoji="1" lang="zh-CN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Case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study: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MemNN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Introduction to Machine Reading Comprehension</a:t>
            </a:r>
            <a:endParaRPr kumimoji="1"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83" y="2046173"/>
            <a:ext cx="7891854" cy="3529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237" y="1377143"/>
            <a:ext cx="3103563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CNN/Daily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Mail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&amp;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CBT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99" y="1935770"/>
            <a:ext cx="10182739" cy="3750781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Real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data,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automatic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generated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kumimoji="1" lang="en-US" altLang="zh-CN" b="1" dirty="0" smtClean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CNN/Daily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Mail: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fill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blank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entity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summary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Children’s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Book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Test: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select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fill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blank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next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sentence</a:t>
            </a: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Large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scale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kumimoji="1" lang="en-US" altLang="zh-CN" b="1" dirty="0" smtClean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CNN/Daily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Mail: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1.4M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Q-A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pairs</a:t>
            </a:r>
          </a:p>
          <a:p>
            <a:pPr lvl="1"/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Children’s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Book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Test: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688K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Q-A</a:t>
            </a:r>
            <a:r>
              <a:rPr kumimoji="1"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  <a:ea typeface="Calibri" charset="0"/>
                <a:cs typeface="Calibri" charset="0"/>
              </a:rPr>
              <a:t>pairs</a:t>
            </a:r>
            <a:endParaRPr kumimoji="1" lang="en-US" altLang="zh-CN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natural</a:t>
            </a:r>
          </a:p>
          <a:p>
            <a:pPr lvl="1"/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  <a:p>
            <a:endParaRPr kumimoji="1" lang="en-US" altLang="zh-CN" dirty="0" smtClean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CNN/Daily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Mail-example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33500" y="1383049"/>
            <a:ext cx="8640604" cy="48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59591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charset="0"/>
                <a:cs typeface="Calibri" charset="0"/>
              </a:rPr>
              <a:t>Children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charset="0"/>
                <a:cs typeface="Calibri" charset="0"/>
              </a:rPr>
              <a:t>s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charset="0"/>
                <a:cs typeface="Calibri" charset="0"/>
              </a:rPr>
              <a:t>Book-example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+mn-lt"/>
              <a:ea typeface="Calibri" charset="0"/>
              <a:cs typeface="Calibri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100" y="1041028"/>
            <a:ext cx="10274300" cy="130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693E-B9E0-1E4F-AA7D-0FE226951157}" type="datetime1">
              <a:rPr kumimoji="1" lang="en-US" altLang="zh-CN" smtClean="0"/>
              <a:t>7/11/17</a:t>
            </a:fld>
            <a:endParaRPr kumimoji="1"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1FBE-6885-1048-87F1-594F1465F1B4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Machine Reading Comprehension</a:t>
            </a:r>
            <a:endParaRPr kumimoji="1"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178126"/>
            <a:ext cx="996950" cy="1074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7405"/>
            <a:ext cx="4584700" cy="41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00" y="1585545"/>
            <a:ext cx="4521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624</Words>
  <Application>Microsoft Macintosh PowerPoint</Application>
  <PresentationFormat>Widescreen</PresentationFormat>
  <Paragraphs>174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DengXian</vt:lpstr>
      <vt:lpstr>DengXian Light</vt:lpstr>
      <vt:lpstr>Office Theme</vt:lpstr>
      <vt:lpstr>Introduction to Machine Reading Comprehension</vt:lpstr>
      <vt:lpstr>What is reading comprehension?</vt:lpstr>
      <vt:lpstr>Difference from other QA settings</vt:lpstr>
      <vt:lpstr>4 Phases</vt:lpstr>
      <vt:lpstr>bAbI Dataset</vt:lpstr>
      <vt:lpstr>Case study: MemNN</vt:lpstr>
      <vt:lpstr>CNN/Daily Mail &amp; CBT</vt:lpstr>
      <vt:lpstr>CNN/Daily Mail-example</vt:lpstr>
      <vt:lpstr>Children’s Book-example</vt:lpstr>
      <vt:lpstr>Case study: AoA Reader</vt:lpstr>
      <vt:lpstr>SQuAD</vt:lpstr>
      <vt:lpstr>Case study: BiDAF</vt:lpstr>
      <vt:lpstr>MS MACRO</vt:lpstr>
      <vt:lpstr>Case study: DrQA</vt:lpstr>
      <vt:lpstr>Case study: DrQA-Retriever</vt:lpstr>
      <vt:lpstr>Case study: DrQA-Reader (1)</vt:lpstr>
      <vt:lpstr>Case study: DrQA-Reader (2)</vt:lpstr>
      <vt:lpstr>Implementation of DrQA</vt:lpstr>
      <vt:lpstr>Reference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Reading Comprehension</dc:title>
  <dc:creator>Runqi Yang</dc:creator>
  <cp:lastModifiedBy>Runqi Yang</cp:lastModifiedBy>
  <cp:revision>29</cp:revision>
  <dcterms:created xsi:type="dcterms:W3CDTF">2017-07-01T07:46:01Z</dcterms:created>
  <dcterms:modified xsi:type="dcterms:W3CDTF">2017-07-11T07:17:22Z</dcterms:modified>
</cp:coreProperties>
</file>